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roxima Nova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Spectral"/>
      <p:regular r:id="rId28"/>
      <p:bold r:id="rId29"/>
      <p:italic r:id="rId30"/>
      <p:boldItalic r:id="rId31"/>
    </p:embeddedFont>
    <p:embeddedFont>
      <p:font typeface="Spectral Light"/>
      <p:regular r:id="rId32"/>
      <p:bold r:id="rId33"/>
      <p:italic r:id="rId34"/>
      <p:boldItalic r:id="rId35"/>
    </p:embeddedFont>
    <p:embeddedFont>
      <p:font typeface="Spectral ExtraBold"/>
      <p:bold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22" Type="http://schemas.openxmlformats.org/officeDocument/2006/relationships/font" Target="fonts/ProximaNova-italic.fntdata"/><Relationship Id="rId21" Type="http://schemas.openxmlformats.org/officeDocument/2006/relationships/font" Target="fonts/ProximaNova-bold.fntdata"/><Relationship Id="rId24" Type="http://schemas.openxmlformats.org/officeDocument/2006/relationships/font" Target="fonts/Roboto-regular.fntdata"/><Relationship Id="rId23" Type="http://schemas.openxmlformats.org/officeDocument/2006/relationships/font" Target="fonts/ProximaNova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Spectral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pectral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pectral-boldItalic.fntdata"/><Relationship Id="rId30" Type="http://schemas.openxmlformats.org/officeDocument/2006/relationships/font" Target="fonts/Spectral-italic.fntdata"/><Relationship Id="rId11" Type="http://schemas.openxmlformats.org/officeDocument/2006/relationships/slide" Target="slides/slide6.xml"/><Relationship Id="rId33" Type="http://schemas.openxmlformats.org/officeDocument/2006/relationships/font" Target="fonts/SpectralLight-bold.fntdata"/><Relationship Id="rId10" Type="http://schemas.openxmlformats.org/officeDocument/2006/relationships/slide" Target="slides/slide5.xml"/><Relationship Id="rId32" Type="http://schemas.openxmlformats.org/officeDocument/2006/relationships/font" Target="fonts/SpectralLight-regular.fntdata"/><Relationship Id="rId13" Type="http://schemas.openxmlformats.org/officeDocument/2006/relationships/slide" Target="slides/slide8.xml"/><Relationship Id="rId35" Type="http://schemas.openxmlformats.org/officeDocument/2006/relationships/font" Target="fonts/Spectral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SpectralLight-italic.fntdata"/><Relationship Id="rId15" Type="http://schemas.openxmlformats.org/officeDocument/2006/relationships/slide" Target="slides/slide10.xml"/><Relationship Id="rId37" Type="http://schemas.openxmlformats.org/officeDocument/2006/relationships/font" Target="fonts/SpectralExtraBold-boldItalic.fntdata"/><Relationship Id="rId14" Type="http://schemas.openxmlformats.org/officeDocument/2006/relationships/slide" Target="slides/slide9.xml"/><Relationship Id="rId36" Type="http://schemas.openxmlformats.org/officeDocument/2006/relationships/font" Target="fonts/SpectralExtraBold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tackabuse.com/seaborn-scatter-plot-tutorial-and-examples/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kdnuggets.com/2014/06/cartoon-big-data-world-cup-football.html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0303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ca6447ce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bca6447ce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dk1"/>
                </a:solidFill>
              </a:rPr>
              <a:t> SELECT Portt, PrixUnit, Qte FROM foody.commande join foody.detailscommande using(NoCom);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dk1"/>
                </a:solidFill>
              </a:rPr>
              <a:t>Ici on a fait jointure de tableau commande et </a:t>
            </a:r>
            <a:r>
              <a:rPr lang="fr" sz="1400">
                <a:solidFill>
                  <a:schemeClr val="dk1"/>
                </a:solidFill>
              </a:rPr>
              <a:t>detailscommande, pour avoir le coût du port,quantité et Le prix d'une unité.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dk1"/>
                </a:solidFill>
              </a:rPr>
              <a:t>Comme vous pouvez apercevoir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chemeClr val="dk1"/>
                </a:solidFill>
              </a:rPr>
              <a:t>-La plupart des commandes ont les coût du port est moin de 200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chemeClr val="dk1"/>
                </a:solidFill>
              </a:rPr>
              <a:t>-La quantité est principalement de moin de 80 unités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chemeClr val="dk1"/>
                </a:solidFill>
              </a:rPr>
              <a:t>-Le prix d'une unité est avant tout aussi moin de 150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u="sng">
                <a:solidFill>
                  <a:schemeClr val="hlink"/>
                </a:solidFill>
                <a:hlinkClick r:id="rId2"/>
              </a:rPr>
              <a:t>Seaborn Scatter Plot - Tutorial and Examples (stackabuse.com)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X= abscisses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Y=ordonnées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Z= cote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a384ee5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ba384ee5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On a fait une jointure des tableaux Commande et Messenger, avec les </a:t>
            </a:r>
            <a:r>
              <a:rPr lang="fr"/>
              <a:t>données</a:t>
            </a:r>
            <a:r>
              <a:rPr lang="fr"/>
              <a:t> originales et l’autre avec les </a:t>
            </a:r>
            <a:r>
              <a:rPr lang="fr"/>
              <a:t>données</a:t>
            </a:r>
            <a:r>
              <a:rPr lang="fr"/>
              <a:t> normalisées, c’est à dire divisés par le maximum. Hierarhical clustering, </a:t>
            </a:r>
            <a:r>
              <a:rPr lang="fr"/>
              <a:t>si o</a:t>
            </a:r>
            <a:r>
              <a:rPr lang="fr"/>
              <a:t>n décide d’avoir juste 4 clusters.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C’est </a:t>
            </a:r>
            <a:r>
              <a:rPr lang="fr"/>
              <a:t>évident qu’</a:t>
            </a:r>
            <a:r>
              <a:rPr lang="fr"/>
              <a:t>en utilisant clustermup, l’Ireland et surtout l’Autriche auront les </a:t>
            </a:r>
            <a:r>
              <a:rPr lang="fr"/>
              <a:t>coûts</a:t>
            </a:r>
            <a:r>
              <a:rPr lang="fr"/>
              <a:t> le </a:t>
            </a:r>
            <a:r>
              <a:rPr lang="fr">
                <a:solidFill>
                  <a:schemeClr val="dk1"/>
                </a:solidFill>
              </a:rPr>
              <a:t>plus élevé</a:t>
            </a:r>
            <a:r>
              <a:rPr lang="fr"/>
              <a:t> par rapport aux autres pays et il faudra peut-</a:t>
            </a:r>
            <a:r>
              <a:rPr lang="fr"/>
              <a:t>être</a:t>
            </a:r>
            <a:r>
              <a:rPr lang="fr"/>
              <a:t> les enlever à l’étape suivante de l’analyse.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France, la Suisse,les Etats Unis et l’Allemagne ont des </a:t>
            </a:r>
            <a:r>
              <a:rPr lang="fr"/>
              <a:t>coûts</a:t>
            </a:r>
            <a:r>
              <a:rPr lang="fr"/>
              <a:t> assez élevés dans Federal Shipping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plus grand cluster de pays possédant le couts bas, meme pour Federal Shiping.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bc6239df4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bc6239df4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50">
                <a:solidFill>
                  <a:schemeClr val="dk1"/>
                </a:solidFill>
                <a:highlight>
                  <a:srgbClr val="F5F5F5"/>
                </a:highlight>
                <a:latin typeface="Roboto"/>
                <a:ea typeface="Roboto"/>
                <a:cs typeface="Roboto"/>
                <a:sym typeface="Roboto"/>
              </a:rPr>
              <a:t>voici les adresses des fournisseurs de France à gauche, et les adresses des clients de France à droite de tableau respective</a:t>
            </a:r>
            <a:endParaRPr sz="1350">
              <a:solidFill>
                <a:schemeClr val="dk1"/>
              </a:solidFill>
              <a:highlight>
                <a:srgbClr val="F5F5F5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highlight>
                <a:srgbClr val="F5F5F5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b721ca27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b721ca27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fr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b721ca27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b721ca27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a580e0a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a580e0a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bca6447ce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bca6447ce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bb721ca27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bb721ca27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b721ca27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bb721ca27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bca6447ce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bca6447ce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Voilà</a:t>
            </a:r>
            <a:r>
              <a:rPr lang="fr"/>
              <a:t> le modèle physique créé à partir de 8 tables que sont les tables : Client,Commande,messager,detailscommande,employé,produit,catégorie et fournisseur.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Chacunes de ses tables possède sa clé primaire, certaines d’entres elles comme la table employé possède une clé </a:t>
            </a:r>
            <a:r>
              <a:rPr lang="fr"/>
              <a:t>étrangère.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bc6239df4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bc6239df4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-</a:t>
            </a:r>
            <a:r>
              <a:rPr lang="fr"/>
              <a:t>Seuls trois fournisseurs livrent un seul produit</a:t>
            </a:r>
            <a:r>
              <a:rPr lang="fr"/>
              <a:t> chacun.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-Pour la catégorie de la Viande de volaille il y en a 6 en moyenne possédant des</a:t>
            </a:r>
            <a:r>
              <a:rPr lang="fr">
                <a:solidFill>
                  <a:schemeClr val="dk1"/>
                </a:solidFill>
              </a:rPr>
              <a:t> prix qui sont</a:t>
            </a:r>
            <a:r>
              <a:rPr lang="fr"/>
              <a:t> supérieurs à 50€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000">
                <a:solidFill>
                  <a:schemeClr val="dk1"/>
                </a:solidFill>
              </a:rPr>
              <a:t>-il y a 19 fournisseur ne fournissant qu’une seule catégories de produits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-voici les produits les plus chères pour chaque fournisseurs . Côte de Blaye de Aux joyeux ecclésiastiques est le produit, la boisson le plus chère et vaut 263.5€.de France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Il y a juste 2 commandes de Lazy K Kountry Store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Speedy Express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249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United Package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326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Federal Shipping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255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Un jointure naturelle n'est donc pas réalisable lorsque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les tables ont des attributs ayant le même nom qu'on ne cherche pas à mettre en relation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les tables n'ont pas d'attributs avec le même nom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c6239df4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c6239df4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</a:t>
            </a:r>
            <a:r>
              <a:rPr lang="fr"/>
              <a:t>données</a:t>
            </a:r>
            <a:r>
              <a:rPr lang="fr"/>
              <a:t> sont de tableau </a:t>
            </a:r>
            <a:r>
              <a:rPr lang="fr"/>
              <a:t>commande</a:t>
            </a:r>
            <a:r>
              <a:rPr lang="fr"/>
              <a:t> les trois columns avec les dates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 à la </a:t>
            </a:r>
            <a:r>
              <a:rPr lang="fr"/>
              <a:t>deuxième</a:t>
            </a:r>
            <a:r>
              <a:rPr lang="fr"/>
              <a:t> </a:t>
            </a:r>
            <a:r>
              <a:rPr lang="fr"/>
              <a:t>moitié</a:t>
            </a:r>
            <a:r>
              <a:rPr lang="fr"/>
              <a:t> de l’année 2006 , Foody a plus de 150 commandes et nous remarquons qu’elles sont livrées assez vite avant la date fixée pour la livraison . il n’y</a:t>
            </a:r>
            <a:r>
              <a:rPr lang="fr"/>
              <a:t> </a:t>
            </a:r>
            <a:r>
              <a:rPr lang="fr">
                <a:solidFill>
                  <a:schemeClr val="dk1"/>
                </a:solidFill>
              </a:rPr>
              <a:t>en a que très peu</a:t>
            </a:r>
            <a:r>
              <a:rPr lang="fr"/>
              <a:t> </a:t>
            </a:r>
            <a:r>
              <a:rPr lang="fr"/>
              <a:t>7(/152) qui </a:t>
            </a:r>
            <a:r>
              <a:rPr lang="fr"/>
              <a:t>dépasseront</a:t>
            </a:r>
            <a:r>
              <a:rPr lang="fr"/>
              <a:t> cette date.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</a:t>
            </a:r>
            <a:r>
              <a:rPr lang="fr">
                <a:solidFill>
                  <a:schemeClr val="dk1"/>
                </a:solidFill>
              </a:rPr>
              <a:t>à la première moitié </a:t>
            </a:r>
            <a:r>
              <a:rPr lang="fr"/>
              <a:t>de l’année 2007, on a environ 180 commandes et la grande majorité (</a:t>
            </a:r>
            <a:r>
              <a:rPr lang="fr">
                <a:solidFill>
                  <a:schemeClr val="dk1"/>
                </a:solidFill>
              </a:rPr>
              <a:t>167</a:t>
            </a:r>
            <a:r>
              <a:rPr lang="fr"/>
              <a:t>), </a:t>
            </a:r>
            <a:r>
              <a:rPr lang="fr"/>
              <a:t>excepté 9(/181) d’entres elles, </a:t>
            </a:r>
            <a:r>
              <a:rPr lang="fr"/>
              <a:t>sont livrées en moin d’un mois entre la date de la commande et celle de l’envoi.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-Avec plus </a:t>
            </a:r>
            <a:r>
              <a:rPr lang="fr">
                <a:solidFill>
                  <a:schemeClr val="dk1"/>
                </a:solidFill>
              </a:rPr>
              <a:t>de </a:t>
            </a:r>
            <a:r>
              <a:rPr lang="fr"/>
              <a:t>220</a:t>
            </a:r>
            <a:r>
              <a:rPr lang="fr">
                <a:solidFill>
                  <a:schemeClr val="dk1"/>
                </a:solidFill>
              </a:rPr>
              <a:t> commandes</a:t>
            </a:r>
            <a:r>
              <a:rPr lang="fr"/>
              <a:t> </a:t>
            </a:r>
            <a:r>
              <a:rPr lang="fr">
                <a:solidFill>
                  <a:schemeClr val="dk1"/>
                </a:solidFill>
              </a:rPr>
              <a:t>à la deuxième moitié de l’année </a:t>
            </a:r>
            <a:r>
              <a:rPr lang="fr"/>
              <a:t>2007, </a:t>
            </a:r>
            <a:r>
              <a:rPr lang="fr">
                <a:solidFill>
                  <a:schemeClr val="dk1"/>
                </a:solidFill>
              </a:rPr>
              <a:t>207</a:t>
            </a:r>
            <a:r>
              <a:rPr lang="fr"/>
              <a:t> commandes </a:t>
            </a:r>
            <a:r>
              <a:rPr lang="fr">
                <a:solidFill>
                  <a:schemeClr val="dk1"/>
                </a:solidFill>
              </a:rPr>
              <a:t>sont livrées en  30 jours aussi. Juste 14 de ces commandes étaient en retard(/223)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-Finalement les dernières données sont pour la 1ere partie de 2008, on a juste 8 sur presque 250 commandes livrées avec un délais repoussés d’environ 6 jours en moyenne. (246)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c6239df4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bc6239df4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les données sont récupérés avec jointure de tables </a:t>
            </a:r>
            <a:r>
              <a:rPr lang="fr"/>
              <a:t>detailscommande,produit et </a:t>
            </a:r>
            <a:r>
              <a:rPr lang="fr"/>
              <a:t>catégorie</a:t>
            </a:r>
            <a:r>
              <a:rPr lang="fr"/>
              <a:t> , pour </a:t>
            </a:r>
            <a:r>
              <a:rPr lang="fr"/>
              <a:t>afficher pourcentage par pourcentage de remise</a:t>
            </a:r>
            <a:r>
              <a:rPr lang="fr"/>
              <a:t> par categorie de produit.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Il n’y a pas de remise pour plupart de produits, presque 70 % </a:t>
            </a:r>
            <a:r>
              <a:rPr lang="fr"/>
              <a:t>pour</a:t>
            </a:r>
            <a:r>
              <a:rPr lang="fr"/>
              <a:t> le </a:t>
            </a:r>
            <a:r>
              <a:rPr lang="fr"/>
              <a:t>catégories</a:t>
            </a:r>
            <a:r>
              <a:rPr lang="fr"/>
              <a:t> </a:t>
            </a:r>
            <a:r>
              <a:rPr lang="fr">
                <a:solidFill>
                  <a:schemeClr val="dk1"/>
                </a:solidFill>
              </a:rPr>
              <a:t>drinks,Grains/Cereals,Meat/Poultry et Produce(fried fruit...)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Il n’y a pas de remise de 25% pour les catégories Grains/Cereals,Meat/Poultry et Produce.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Plupart du cas le remise est à moins de 10%.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drinks	Soft drinks, coffees, teas, beers, and ales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Condiments	Sweet and savory sauces, relishes, spreads, and seasonings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Desserts	Desserts, candies, and sweet breads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Dairy Products	Cheeses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Grains/Cereals	Breads, crackers, pasta, and cereal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Meat/Poultry	Prepared meats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Produce	Dried fruit and bean curd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Seafood	Seaweed and fish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-1" y="-1"/>
            <a:ext cx="367925" cy="38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19050" y="4804800"/>
            <a:ext cx="910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Proxima Nova"/>
                <a:ea typeface="Proxima Nova"/>
                <a:cs typeface="Proxima Nova"/>
                <a:sym typeface="Proxima Nova"/>
              </a:rPr>
              <a:t>Promo #10 Développeur·se Data à Nanterre                                                 </a:t>
            </a:r>
            <a:r>
              <a:rPr i="1" lang="fr" sz="1000">
                <a:latin typeface="Proxima Nova"/>
                <a:ea typeface="Proxima Nova"/>
                <a:cs typeface="Proxima Nova"/>
                <a:sym typeface="Proxima Nova"/>
              </a:rPr>
              <a:t>février, 2021  </a:t>
            </a:r>
            <a:r>
              <a:rPr lang="fr" sz="1000">
                <a:latin typeface="Proxima Nova"/>
                <a:ea typeface="Proxima Nova"/>
                <a:cs typeface="Proxima Nova"/>
                <a:sym typeface="Proxima Nova"/>
              </a:rPr>
              <a:t>             </a:t>
            </a:r>
            <a:r>
              <a:rPr lang="fr" sz="1000">
                <a:latin typeface="Proxima Nova"/>
                <a:ea typeface="Proxima Nova"/>
                <a:cs typeface="Proxima Nova"/>
                <a:sym typeface="Proxima Nova"/>
              </a:rPr>
              <a:t>Projet d'analyse de données </a:t>
            </a:r>
            <a:r>
              <a:rPr lang="fr" sz="1000">
                <a:latin typeface="Proxima Nova"/>
                <a:ea typeface="Proxima Nova"/>
                <a:cs typeface="Proxima Nova"/>
                <a:sym typeface="Proxima Nova"/>
              </a:rPr>
              <a:t>par Ali Doucouré et Aleksandra Vucic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31888" y="0"/>
            <a:ext cx="693062" cy="3387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AleksandraVucic/Projet_Foody/" TargetMode="External"/><Relationship Id="rId4" Type="http://schemas.openxmlformats.org/officeDocument/2006/relationships/hyperlink" Target="https://github.com/AleksandraVucic/Projet_Foody/" TargetMode="External"/><Relationship Id="rId5" Type="http://schemas.openxmlformats.org/officeDocument/2006/relationships/hyperlink" Target="https://drive.google.com/drive/folders/1jrkmnQPjnwXoe2KO_6-IeVE9XNcoaU5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1.png"/><Relationship Id="rId6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0" Type="http://schemas.openxmlformats.org/officeDocument/2006/relationships/hyperlink" Target="https://georgetsilva.github.io/posts/mapping-points-with-folium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kaggle.com/" TargetMode="External"/><Relationship Id="rId4" Type="http://schemas.openxmlformats.org/officeDocument/2006/relationships/hyperlink" Target="https://seaborn.pydata.org/" TargetMode="External"/><Relationship Id="rId9" Type="http://schemas.openxmlformats.org/officeDocument/2006/relationships/hyperlink" Target="https://www.google.com/maps/" TargetMode="External"/><Relationship Id="rId5" Type="http://schemas.openxmlformats.org/officeDocument/2006/relationships/hyperlink" Target="https://tryolabs.com/blog/2017/03/16/pandas-seaborn-a-guide-to-handle-visualize-data-elegantly/" TargetMode="External"/><Relationship Id="rId6" Type="http://schemas.openxmlformats.org/officeDocument/2006/relationships/hyperlink" Target="https://stackoverflow.com/" TargetMode="External"/><Relationship Id="rId7" Type="http://schemas.openxmlformats.org/officeDocument/2006/relationships/hyperlink" Target="https://scikit-learn.org/stable/modules/clustering.html" TargetMode="External"/><Relationship Id="rId8" Type="http://schemas.openxmlformats.org/officeDocument/2006/relationships/hyperlink" Target="https://www.dataforeverybody.com/matplotlib-seaborn-pie-chart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hyperlink" Target="https://github.com/AleksandraVucic/Projet_Foody/blob/main/exercices.sq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9" Type="http://schemas.openxmlformats.org/officeDocument/2006/relationships/image" Target="../media/image15.png"/><Relationship Id="rId5" Type="http://schemas.openxmlformats.org/officeDocument/2006/relationships/image" Target="../media/image19.png"/><Relationship Id="rId6" Type="http://schemas.openxmlformats.org/officeDocument/2006/relationships/image" Target="../media/image14.png"/><Relationship Id="rId7" Type="http://schemas.openxmlformats.org/officeDocument/2006/relationships/image" Target="../media/image17.png"/><Relationship Id="rId8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/>
        </p:nvSpPr>
        <p:spPr>
          <a:xfrm>
            <a:off x="1184600" y="2035000"/>
            <a:ext cx="6504900" cy="9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300">
                <a:solidFill>
                  <a:srgbClr val="990000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Foody</a:t>
            </a:r>
            <a:endParaRPr sz="5300">
              <a:solidFill>
                <a:srgbClr val="990000"/>
              </a:solidFill>
              <a:latin typeface="Spectral ExtraBold"/>
              <a:ea typeface="Spectral ExtraBold"/>
              <a:cs typeface="Spectral ExtraBold"/>
              <a:sym typeface="Spectral ExtraBold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724850" y="447025"/>
            <a:ext cx="7424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chemeClr val="dk2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Projet d'analyse de données</a:t>
            </a:r>
            <a:endParaRPr sz="2800">
              <a:solidFill>
                <a:schemeClr val="dk2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chemeClr val="dk2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d'une entreprise d'import/export</a:t>
            </a:r>
            <a:endParaRPr sz="2800">
              <a:solidFill>
                <a:schemeClr val="dk2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398600" y="3615725"/>
            <a:ext cx="271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Projet_Foody </a:t>
            </a:r>
            <a:r>
              <a:rPr lang="fr" u="sng">
                <a:solidFill>
                  <a:schemeClr val="hlink"/>
                </a:solidFill>
                <a:hlinkClick r:id="rId4"/>
              </a:rPr>
              <a:t>(github.com)</a:t>
            </a:r>
            <a:endParaRPr sz="1700"/>
          </a:p>
        </p:txBody>
      </p:sp>
      <p:sp>
        <p:nvSpPr>
          <p:cNvPr id="60" name="Google Shape;60;p13"/>
          <p:cNvSpPr txBox="1"/>
          <p:nvPr/>
        </p:nvSpPr>
        <p:spPr>
          <a:xfrm>
            <a:off x="3398600" y="32617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hlinkClick r:id="rId5"/>
              </a:rPr>
              <a:t>FOODY - Google Drive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4300" y="0"/>
            <a:ext cx="527538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 txBox="1"/>
          <p:nvPr>
            <p:ph type="title"/>
          </p:nvPr>
        </p:nvSpPr>
        <p:spPr>
          <a:xfrm>
            <a:off x="454300" y="0"/>
            <a:ext cx="56502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Visualisation- avec </a:t>
            </a:r>
            <a:r>
              <a:rPr b="1" lang="fr" sz="22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matplotlib.pyplot </a:t>
            </a:r>
            <a:endParaRPr b="1" sz="22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5334875" y="796500"/>
            <a:ext cx="301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2"/>
          <p:cNvSpPr txBox="1"/>
          <p:nvPr/>
        </p:nvSpPr>
        <p:spPr>
          <a:xfrm>
            <a:off x="19050" y="4804800"/>
            <a:ext cx="910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Proxima Nova"/>
                <a:ea typeface="Proxima Nova"/>
                <a:cs typeface="Proxima Nova"/>
                <a:sym typeface="Proxima Nova"/>
              </a:rPr>
              <a:t>Promo #10 Développeur·se Data à Nanterre                                                 </a:t>
            </a:r>
            <a:r>
              <a:rPr i="1" lang="fr" sz="1000">
                <a:latin typeface="Proxima Nova"/>
                <a:ea typeface="Proxima Nova"/>
                <a:cs typeface="Proxima Nova"/>
                <a:sym typeface="Proxima Nova"/>
              </a:rPr>
              <a:t>février, 2021  </a:t>
            </a:r>
            <a:r>
              <a:rPr lang="fr" sz="1000">
                <a:latin typeface="Proxima Nova"/>
                <a:ea typeface="Proxima Nova"/>
                <a:cs typeface="Proxima Nova"/>
                <a:sym typeface="Proxima Nova"/>
              </a:rPr>
              <a:t>             Projet d'analyse de données par Ali Doucouré et Aleksandra Vucic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89975" y="133850"/>
            <a:ext cx="4824950" cy="4710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5850" y="100838"/>
            <a:ext cx="5486474" cy="477627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 txBox="1"/>
          <p:nvPr>
            <p:ph type="title"/>
          </p:nvPr>
        </p:nvSpPr>
        <p:spPr>
          <a:xfrm>
            <a:off x="0" y="0"/>
            <a:ext cx="73647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     Visualisation-</a:t>
            </a:r>
            <a:endParaRPr b="1" sz="22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avec seaborn.clustermap </a:t>
            </a:r>
            <a:endParaRPr b="1" sz="22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 flipH="1">
            <a:off x="8441300" y="386650"/>
            <a:ext cx="4236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}</a:t>
            </a:r>
            <a:endParaRPr sz="220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138" name="Google Shape;138;p23"/>
          <p:cNvCxnSpPr/>
          <p:nvPr/>
        </p:nvCxnSpPr>
        <p:spPr>
          <a:xfrm>
            <a:off x="3846225" y="266400"/>
            <a:ext cx="0" cy="4610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9" name="Google Shape;13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" y="-1"/>
            <a:ext cx="367925" cy="38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31888" y="0"/>
            <a:ext cx="693062" cy="3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454300" y="0"/>
            <a:ext cx="56502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Visualisation- avec Folium </a:t>
            </a:r>
            <a:endParaRPr b="1" sz="22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75" y="602400"/>
            <a:ext cx="4254501" cy="33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8099" y="602400"/>
            <a:ext cx="4625901" cy="33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Propositions:</a:t>
            </a:r>
            <a:endParaRPr b="1" sz="35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3" name="Google Shape;153;p25"/>
          <p:cNvSpPr txBox="1"/>
          <p:nvPr/>
        </p:nvSpPr>
        <p:spPr>
          <a:xfrm>
            <a:off x="192725" y="540600"/>
            <a:ext cx="8781300" cy="45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Char char="❖"/>
            </a:pPr>
            <a:r>
              <a:rPr lang="fr" sz="15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Négocier le prix du produit ‘’Côtes-de-blaye’’ du fournisseur (</a:t>
            </a:r>
            <a:r>
              <a:rPr i="1" lang="fr" sz="15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Aux joyeux ecclésiastiques)</a:t>
            </a:r>
            <a:r>
              <a:rPr lang="fr" sz="15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car c’est le produit le plus cher. </a:t>
            </a:r>
            <a:endParaRPr sz="15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pectral"/>
              <a:buChar char="❖"/>
            </a:pPr>
            <a:r>
              <a:rPr lang="fr" sz="15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Reconsidérer les remises, pour éventuellement augmenter le profit( par exemple ‘’un acheté, un gratuit’’).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pectral"/>
              <a:buChar char="❖"/>
            </a:pPr>
            <a:r>
              <a:rPr lang="fr" sz="1500">
                <a:latin typeface="Spectral"/>
                <a:ea typeface="Spectral"/>
                <a:cs typeface="Spectral"/>
                <a:sym typeface="Spectral"/>
              </a:rPr>
              <a:t>Foody pourrait</a:t>
            </a:r>
            <a:r>
              <a:rPr lang="fr" sz="1500">
                <a:latin typeface="Spectral"/>
                <a:ea typeface="Spectral"/>
                <a:cs typeface="Spectral"/>
                <a:sym typeface="Spectral"/>
              </a:rPr>
              <a:t> reconsidérer les coûts de port pour l’Autriche et l’Irlande car il y a peut être des risques de perte de client.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pectral"/>
              <a:buChar char="❖"/>
            </a:pPr>
            <a:r>
              <a:rPr lang="fr" sz="1500">
                <a:latin typeface="Spectral"/>
                <a:ea typeface="Spectral"/>
                <a:cs typeface="Spectral"/>
                <a:sym typeface="Spectral"/>
              </a:rPr>
              <a:t>Pour que Foody fasse plus de profit , on peut lui conseiller de se focaliser sur son optimisation des processus liés à ce genre de commande (les coûts du port sont de moins de 200, la quantité de moins de 80 unités et le prix d'une unité est de </a:t>
            </a:r>
            <a:r>
              <a:rPr lang="fr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moins de 150</a:t>
            </a:r>
            <a:r>
              <a:rPr lang="fr" sz="1500">
                <a:latin typeface="Spectral"/>
                <a:ea typeface="Spectral"/>
                <a:cs typeface="Spectral"/>
                <a:sym typeface="Spectral"/>
              </a:rPr>
              <a:t> ).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pectral"/>
              <a:buChar char="❖"/>
            </a:pPr>
            <a:r>
              <a:rPr lang="fr" sz="1500">
                <a:latin typeface="Spectral"/>
                <a:ea typeface="Spectral"/>
                <a:cs typeface="Spectral"/>
                <a:sym typeface="Spectral"/>
              </a:rPr>
              <a:t>Il faudra aussi se concentrer sur la livraison rapide des commandes pour qu’aucune ne dépasse la date prévue de livraison. Il faudrait encore essayer de réduire les délais de livraison .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pectral"/>
              <a:buChar char="❖"/>
            </a:pPr>
            <a:r>
              <a:rPr lang="fr" sz="1500">
                <a:latin typeface="Spectral"/>
                <a:ea typeface="Spectral"/>
                <a:cs typeface="Spectral"/>
                <a:sym typeface="Spectral"/>
              </a:rPr>
              <a:t>Peut-être, selon cette base, on peut envisager de délocaliser ou de trouver de nouveaux fournisseurs plus proches des clients afin de réduire les coûts de livraison.</a:t>
            </a:r>
            <a:r>
              <a:rPr lang="fr"/>
              <a:t> 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21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311700" y="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Sources:</a:t>
            </a:r>
            <a:endParaRPr b="1" sz="35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311700" y="764575"/>
            <a:ext cx="8520600" cy="3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AutoNum type="arabicPeriod"/>
            </a:pPr>
            <a:r>
              <a:rPr lang="fr" sz="1500">
                <a:latin typeface="Spectral"/>
                <a:ea typeface="Spectral"/>
                <a:cs typeface="Spectral"/>
                <a:sym typeface="Spectral"/>
              </a:rPr>
              <a:t>Matériel de discord </a:t>
            </a:r>
            <a:endParaRPr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AutoNum type="arabicPeriod"/>
            </a:pPr>
            <a:r>
              <a:rPr lang="fr" sz="1500" u="sng">
                <a:solidFill>
                  <a:schemeClr val="hlink"/>
                </a:solidFill>
                <a:latin typeface="Spectral"/>
                <a:ea typeface="Spectral"/>
                <a:cs typeface="Spectral"/>
                <a:sym typeface="Spectral"/>
                <a:hlinkClick r:id="rId3"/>
              </a:rPr>
              <a:t>https://www.kaggle.com/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AutoNum type="arabicPeriod"/>
            </a:pPr>
            <a:r>
              <a:rPr lang="fr" sz="1500" u="sng">
                <a:solidFill>
                  <a:schemeClr val="hlink"/>
                </a:solidFill>
                <a:latin typeface="Spectral"/>
                <a:ea typeface="Spectral"/>
                <a:cs typeface="Spectral"/>
                <a:sym typeface="Spectral"/>
                <a:hlinkClick r:id="rId4"/>
              </a:rPr>
              <a:t>https://seaborn.pydata.org/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AutoNum type="arabicPeriod"/>
            </a:pPr>
            <a:r>
              <a:rPr lang="fr" sz="1500" u="sng">
                <a:solidFill>
                  <a:schemeClr val="hlink"/>
                </a:solidFill>
                <a:latin typeface="Spectral"/>
                <a:ea typeface="Spectral"/>
                <a:cs typeface="Spectral"/>
                <a:sym typeface="Spectral"/>
                <a:hlinkClick r:id="rId5"/>
              </a:rPr>
              <a:t>Pandas &amp; Seaborn - A guide to handle &amp; visualize data in Python | Tryolabs Blog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AutoNum type="arabicPeriod"/>
            </a:pPr>
            <a:r>
              <a:rPr lang="fr" sz="1500" u="sng">
                <a:solidFill>
                  <a:schemeClr val="hlink"/>
                </a:solidFill>
                <a:latin typeface="Spectral"/>
                <a:ea typeface="Spectral"/>
                <a:cs typeface="Spectral"/>
                <a:sym typeface="Spectral"/>
                <a:hlinkClick r:id="rId6"/>
              </a:rPr>
              <a:t>https://stackoverflow.com/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AutoNum type="arabicPeriod"/>
            </a:pPr>
            <a:r>
              <a:rPr lang="fr" sz="1500" u="sng">
                <a:solidFill>
                  <a:schemeClr val="hlink"/>
                </a:solidFill>
                <a:latin typeface="Spectral"/>
                <a:ea typeface="Spectral"/>
                <a:cs typeface="Spectral"/>
                <a:sym typeface="Spectral"/>
                <a:hlinkClick r:id="rId7"/>
              </a:rPr>
              <a:t>2.3. Clustering — scikit-learn 0.24.1 documentation (scikit-learn.org)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AutoNum type="arabicPeriod"/>
            </a:pPr>
            <a:r>
              <a:rPr lang="fr" sz="1500" u="sng">
                <a:solidFill>
                  <a:schemeClr val="hlink"/>
                </a:solidFill>
                <a:latin typeface="Spectral"/>
                <a:ea typeface="Spectral"/>
                <a:cs typeface="Spectral"/>
                <a:sym typeface="Spectral"/>
                <a:hlinkClick r:id="rId8"/>
              </a:rPr>
              <a:t>Create pie charts with Matplotlib, Seaborn and Pandas (dataforeverybody.com)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AutoNum type="arabicPeriod"/>
            </a:pPr>
            <a:r>
              <a:rPr lang="fr" sz="1500" u="sng">
                <a:solidFill>
                  <a:schemeClr val="hlink"/>
                </a:solidFill>
                <a:latin typeface="Spectral"/>
                <a:ea typeface="Spectral"/>
                <a:cs typeface="Spectral"/>
                <a:sym typeface="Spectral"/>
                <a:hlinkClick r:id="rId9"/>
              </a:rPr>
              <a:t>https://www.google.com/maps/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pectral"/>
              <a:buAutoNum type="arabicPeriod"/>
            </a:pPr>
            <a:r>
              <a:rPr lang="fr" sz="1500" u="sng">
                <a:solidFill>
                  <a:schemeClr val="hlink"/>
                </a:solidFill>
                <a:latin typeface="Spectral"/>
                <a:ea typeface="Spectral"/>
                <a:cs typeface="Spectral"/>
                <a:sym typeface="Spectral"/>
                <a:hlinkClick r:id="rId10"/>
              </a:rPr>
              <a:t>Mapping Points with Folium | Data EconoScientist (georgetsilva.github.io)</a:t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r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R</a:t>
            </a:r>
            <a:r>
              <a:rPr b="1" lang="fr" sz="15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etour personnel</a:t>
            </a:r>
            <a:endParaRPr b="1" sz="15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15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704300"/>
            <a:ext cx="8520600" cy="40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❖"/>
            </a:pPr>
            <a:r>
              <a:rPr lang="fr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Schéma</a:t>
            </a:r>
            <a:r>
              <a:rPr lang="fr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de la Base de données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❖"/>
            </a:pPr>
            <a:r>
              <a:rPr lang="fr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Modèle Conceptuel de données 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❖"/>
            </a:pPr>
            <a:r>
              <a:rPr lang="fr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Modèle Logique / dictionnaire des données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❖"/>
            </a:pPr>
            <a:r>
              <a:rPr lang="fr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Modèle physique 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➢"/>
            </a:pPr>
            <a:r>
              <a:rPr lang="fr" sz="1800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Restriction sur agrégats</a:t>
            </a:r>
            <a:endParaRPr sz="1800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➢"/>
            </a:pPr>
            <a:r>
              <a:rPr lang="fr" sz="1800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Jointures naturelles</a:t>
            </a:r>
            <a:endParaRPr sz="1800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❖"/>
            </a:pPr>
            <a:r>
              <a:rPr lang="fr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Visualisation</a:t>
            </a:r>
            <a:endParaRPr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➢"/>
            </a:pPr>
            <a:r>
              <a:rPr lang="fr" sz="1800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plot</a:t>
            </a:r>
            <a:endParaRPr sz="1800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➢"/>
            </a:pPr>
            <a:r>
              <a:rPr lang="fr" sz="1800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plot.pie </a:t>
            </a:r>
            <a:endParaRPr sz="1800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➢"/>
            </a:pPr>
            <a:r>
              <a:rPr lang="fr" sz="1800">
                <a:solidFill>
                  <a:schemeClr val="dk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matplotlib.pyplot</a:t>
            </a:r>
            <a:endParaRPr sz="1800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➢"/>
            </a:pPr>
            <a:r>
              <a:rPr lang="fr" sz="1800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avec seaborn.clustermap</a:t>
            </a:r>
            <a:endParaRPr sz="1800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 Light"/>
              <a:buChar char="➢"/>
            </a:pPr>
            <a:r>
              <a:rPr lang="fr" sz="1800">
                <a:solidFill>
                  <a:srgbClr val="000000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avec Folium </a:t>
            </a:r>
            <a:endParaRPr sz="1800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ectral Light"/>
              <a:buChar char="❖"/>
            </a:pPr>
            <a:r>
              <a:rPr lang="fr">
                <a:solidFill>
                  <a:schemeClr val="dk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Propositions pour Foody</a:t>
            </a:r>
            <a:endParaRPr sz="1800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3814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Sommaire</a:t>
            </a:r>
            <a:endParaRPr b="1" sz="35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411425" y="123800"/>
            <a:ext cx="927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Schéma de la Base de donnée</a:t>
            </a:r>
            <a:r>
              <a:rPr b="1" lang="fr" sz="30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s</a:t>
            </a:r>
            <a:endParaRPr b="1" sz="30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025" y="745575"/>
            <a:ext cx="6368361" cy="380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505500" y="98900"/>
            <a:ext cx="7113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35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Modèle Conceptuel de données </a:t>
            </a:r>
            <a:endParaRPr sz="17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35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525" y="767925"/>
            <a:ext cx="6571500" cy="401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411425" y="123800"/>
            <a:ext cx="927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Modèle Logique </a:t>
            </a:r>
            <a:r>
              <a:rPr b="1" lang="fr" sz="21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/</a:t>
            </a:r>
            <a:r>
              <a:rPr b="1" lang="fr" sz="30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fr" sz="19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dictionnaire des données</a:t>
            </a:r>
            <a:endParaRPr sz="19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75" y="841675"/>
            <a:ext cx="9144000" cy="40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Client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fr" sz="1500" u="sng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Codecli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Societe, Contact, Fonction, Adresse, Ville, Region, Codepostal, Pays, Tel, Fax)</a:t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Messager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fr" sz="1500" u="sng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NoMess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NomMess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Tel) </a:t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Commande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fr" sz="1500" u="sng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NoCom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 , #</a:t>
            </a:r>
            <a:r>
              <a:rPr lang="fr" sz="1500" u="sng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CodeCli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 , #</a:t>
            </a:r>
            <a:r>
              <a:rPr lang="fr" sz="1500" u="sng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NoEmp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DateCom, ALivAvant, DateEnv,#</a:t>
            </a:r>
            <a:r>
              <a:rPr lang="fr" sz="1500" u="sng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NoMess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Port, Destinataire, AdrLiv, VilleLiv, RegionLiv, CodePostalLiv, PaysLiv)</a:t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DetailsCommande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fr" sz="1500" u="sng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#Nocom, # Refprod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PrixUnit, Qte, Remise%)</a:t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Employe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fr" sz="1500" u="sng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NoEmp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Nom , prenom , Fonction, TitreCourtoisie , DateNaissance , DateEmbauche, Adresse, Ville,Region, Codepostal, Pays, TelDom, Extension, #</a:t>
            </a:r>
            <a:r>
              <a:rPr lang="fr" sz="1500" u="sng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RendCompteA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)</a:t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Produit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fr" sz="1500" u="sng">
                <a:solidFill>
                  <a:srgbClr val="CC0000"/>
                </a:solidFill>
                <a:latin typeface="Spectral"/>
                <a:ea typeface="Spectral"/>
                <a:cs typeface="Spectral"/>
                <a:sym typeface="Spectral"/>
              </a:rPr>
              <a:t>RefProd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NomProd, #</a:t>
            </a:r>
            <a:r>
              <a:rPr lang="fr" sz="1500" u="sng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NoFour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#</a:t>
            </a:r>
            <a:r>
              <a:rPr lang="fr" sz="1500" u="sng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CodeCateg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QteParUnit, PrixUnit, UnitesStock, UnitesCom, NiveauReap, Indisponible)</a:t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Fournisseur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fr" sz="1500" u="sng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NoFour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Societe, Contact, Fonction, Adresse, Ville, Region, CodePostal, Pays, Tel, Fax, PageAccueil)</a:t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Categorie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fr" sz="1500" u="sng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CodeCateg</a:t>
            </a:r>
            <a:r>
              <a:rPr lang="fr" sz="15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, NomCateg, Description)</a:t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/>
        </p:nvSpPr>
        <p:spPr>
          <a:xfrm>
            <a:off x="505500" y="98900"/>
            <a:ext cx="7113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Modèle physique </a:t>
            </a:r>
            <a:endParaRPr sz="17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35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275" y="744475"/>
            <a:ext cx="6117224" cy="412087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6416500" y="3033538"/>
            <a:ext cx="2541900" cy="22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 u="sng">
                <a:solidFill>
                  <a:schemeClr val="hlink"/>
                </a:solidFill>
                <a:latin typeface="Spectral"/>
                <a:ea typeface="Spectral"/>
                <a:cs typeface="Spectral"/>
                <a:sym typeface="Spectral"/>
                <a:hlinkClick r:id="rId4"/>
              </a:rPr>
              <a:t>script SQL avec les réponses aux requêtes</a:t>
            </a:r>
            <a:endParaRPr sz="6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35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0607"/>
            <a:ext cx="9144001" cy="161499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549950" y="122525"/>
            <a:ext cx="7113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III.4- Restriction sur agrégats</a:t>
            </a:r>
            <a:endParaRPr b="1" sz="35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45825"/>
            <a:ext cx="9144000" cy="18513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357975" y="2571750"/>
            <a:ext cx="7113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IV.1- Jointures naturelles</a:t>
            </a:r>
            <a:endParaRPr b="1" sz="35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454300" y="0"/>
            <a:ext cx="56502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Visualisation- avec plot</a:t>
            </a:r>
            <a:endParaRPr b="1" sz="22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725" y="462350"/>
            <a:ext cx="3533230" cy="219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6400" y="467427"/>
            <a:ext cx="3533225" cy="2189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075" y="2662025"/>
            <a:ext cx="3646531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3100" y="2647700"/>
            <a:ext cx="3877449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454300" y="0"/>
            <a:ext cx="56502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rgbClr val="990000"/>
                </a:solidFill>
                <a:latin typeface="Spectral"/>
                <a:ea typeface="Spectral"/>
                <a:cs typeface="Spectral"/>
                <a:sym typeface="Spectral"/>
              </a:rPr>
              <a:t>Visualisation- avec plot.pie </a:t>
            </a:r>
            <a:endParaRPr b="1" sz="2200">
              <a:solidFill>
                <a:srgbClr val="99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425" y="489988"/>
            <a:ext cx="2303150" cy="2193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275" y="534938"/>
            <a:ext cx="2303144" cy="21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2325" y="534938"/>
            <a:ext cx="2121680" cy="21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48425" y="602412"/>
            <a:ext cx="2122124" cy="2199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7925" y="2744150"/>
            <a:ext cx="1877291" cy="203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47166" y="2768438"/>
            <a:ext cx="1849484" cy="21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15674" y="2802175"/>
            <a:ext cx="1851386" cy="203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86086" y="2802175"/>
            <a:ext cx="1937584" cy="203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